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Caveat"/>
      <p:regular r:id="rId32"/>
      <p:bold r:id="rId33"/>
    </p:embeddedFont>
    <p:embeddedFont>
      <p:font typeface="Source Sans Pro SemiBold"/>
      <p:regular r:id="rId34"/>
      <p:bold r:id="rId35"/>
      <p:italic r:id="rId36"/>
      <p:boldItalic r:id="rId37"/>
    </p:embeddedFont>
    <p:embeddedFont>
      <p:font typeface="Source Sans Pr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SansPro-italic.fntdata"/><Relationship Id="rId20" Type="http://schemas.openxmlformats.org/officeDocument/2006/relationships/slide" Target="slides/slide15.xml"/><Relationship Id="rId41" Type="http://schemas.openxmlformats.org/officeDocument/2006/relationships/font" Target="fonts/SourceSansPr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6.xml"/><Relationship Id="rId33" Type="http://schemas.openxmlformats.org/officeDocument/2006/relationships/font" Target="fonts/Caveat-bold.fntdata"/><Relationship Id="rId10" Type="http://schemas.openxmlformats.org/officeDocument/2006/relationships/slide" Target="slides/slide5.xml"/><Relationship Id="rId32" Type="http://schemas.openxmlformats.org/officeDocument/2006/relationships/font" Target="fonts/Caveat-regular.fntdata"/><Relationship Id="rId13" Type="http://schemas.openxmlformats.org/officeDocument/2006/relationships/slide" Target="slides/slide8.xml"/><Relationship Id="rId35" Type="http://schemas.openxmlformats.org/officeDocument/2006/relationships/font" Target="fonts/SourceSansProSemiBold-bold.fntdata"/><Relationship Id="rId12" Type="http://schemas.openxmlformats.org/officeDocument/2006/relationships/slide" Target="slides/slide7.xml"/><Relationship Id="rId34" Type="http://schemas.openxmlformats.org/officeDocument/2006/relationships/font" Target="fonts/SourceSansPro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SourceSansProSemiBold-boldItalic.fntdata"/><Relationship Id="rId14" Type="http://schemas.openxmlformats.org/officeDocument/2006/relationships/slide" Target="slides/slide9.xml"/><Relationship Id="rId36" Type="http://schemas.openxmlformats.org/officeDocument/2006/relationships/font" Target="fonts/SourceSansProSemiBold-italic.fntdata"/><Relationship Id="rId17" Type="http://schemas.openxmlformats.org/officeDocument/2006/relationships/slide" Target="slides/slide12.xml"/><Relationship Id="rId39" Type="http://schemas.openxmlformats.org/officeDocument/2006/relationships/font" Target="fonts/SourceSansPro-bold.fntdata"/><Relationship Id="rId16" Type="http://schemas.openxmlformats.org/officeDocument/2006/relationships/slide" Target="slides/slide11.xml"/><Relationship Id="rId38" Type="http://schemas.openxmlformats.org/officeDocument/2006/relationships/font" Target="fonts/SourceSansPr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gif>
</file>

<file path=ppt/media/image15.gif>
</file>

<file path=ppt/media/image16.jpg>
</file>

<file path=ppt/media/image17.gif>
</file>

<file path=ppt/media/image18.gif>
</file>

<file path=ppt/media/image19.png>
</file>

<file path=ppt/media/image2.jpg>
</file>

<file path=ppt/media/image20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c527bff38_4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c527bff38_4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c527bff38_2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c527bff38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c527bff38_4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c527bff38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c527bff38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c527bff38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c527bff38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c527bff38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With Modern and optimized components the body of the Penly can be </a:t>
            </a:r>
            <a:r>
              <a:rPr lang="en"/>
              <a:t>slimmed</a:t>
            </a:r>
            <a:r>
              <a:rPr lang="en"/>
              <a:t> down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Allowing for improved Ergonomics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 its most advanced state Penly, will have the </a:t>
            </a:r>
            <a:r>
              <a:rPr lang="en"/>
              <a:t>capability</a:t>
            </a:r>
            <a:r>
              <a:rPr lang="en"/>
              <a:t> to transcribe any alphabet and even numerical symbols.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c527bff38_7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c527bff38_7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c527bff38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c527bff38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c527bff3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c527bff3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c527bff38_2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c527bff38_2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c527bff38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c527bff38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c527bff38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c527bff38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c527bff3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c527bff3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c527bff38_2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c527bff38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c527bff38_2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c527bff38_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c527bff38_2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c527bff38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c527bff38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c527bff38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c527bff38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c527bff38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c527bff38_4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c527bff38_4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 sz="1400">
                <a:solidFill>
                  <a:srgbClr val="434343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With Pensley, you have access to both written &amp; transcribed notes. So whenever you written notes are messy, you can always refer to your transcribed notes. This means you can study much better. </a:t>
            </a:r>
            <a:endParaRPr sz="1400">
              <a:solidFill>
                <a:srgbClr val="434343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c527bff38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c527bff38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 sz="1400">
                <a:solidFill>
                  <a:srgbClr val="434343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With Penley, others can easily read your transcribed notes. This makes it perfect for teachers and TAs to use if they want to share notes with their students. </a:t>
            </a:r>
            <a:endParaRPr sz="1400">
              <a:solidFill>
                <a:srgbClr val="434343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c527bff38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c527bff38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Unlike competitors like LiveScribe, you can use Penley on any surface -- paper, whiteboard,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also don’t need ink to write, which means you can save paper and be environmentally friendly.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c527bff38_4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c527bff38_4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-"/>
            </a:pPr>
            <a:r>
              <a:rPr lang="en">
                <a:solidFill>
                  <a:schemeClr val="dk2"/>
                </a:solidFill>
              </a:rPr>
              <a:t>With its removable tip, Penley can transform into a pencil, pen, and even a whiteboard marker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c527bff38_4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c527bff38_4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18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gif"/><Relationship Id="rId4" Type="http://schemas.openxmlformats.org/officeDocument/2006/relationships/image" Target="../media/image1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4.png"/><Relationship Id="rId5" Type="http://schemas.openxmlformats.org/officeDocument/2006/relationships/image" Target="../media/image20.png"/><Relationship Id="rId6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/>
          </p:nvPr>
        </p:nvSpPr>
        <p:spPr>
          <a:xfrm>
            <a:off x="2851200" y="3641375"/>
            <a:ext cx="3441600" cy="108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8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</a:t>
            </a:r>
            <a:endParaRPr b="0" sz="4000">
              <a:solidFill>
                <a:srgbClr val="FFD966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0" y="4819275"/>
            <a:ext cx="91440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rgbClr val="CCCCC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 IDEAHACKS project by Aidan Cookson, Calvin Chang, Daniel Truong, Krish Kabra, Max Gong</a:t>
            </a:r>
            <a:endParaRPr i="1" sz="1000">
              <a:solidFill>
                <a:srgbClr val="CCCCC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9987" y="245375"/>
            <a:ext cx="2364027" cy="315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4">
            <a:alphaModFix/>
          </a:blip>
          <a:srcRect b="0" l="0" r="0" t="20140"/>
          <a:stretch/>
        </p:blipFill>
        <p:spPr>
          <a:xfrm>
            <a:off x="3389975" y="218837"/>
            <a:ext cx="2364049" cy="3357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401550" y="2193900"/>
            <a:ext cx="8340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40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How </a:t>
            </a:r>
            <a:r>
              <a:rPr b="0" lang="en" sz="4000">
                <a:solidFill>
                  <a:srgbClr val="F1C23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</a:t>
            </a:r>
            <a:r>
              <a:rPr b="0" lang="en" sz="40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?</a:t>
            </a:r>
            <a:endParaRPr b="0" sz="40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121" name="Google Shape;121;p22"/>
          <p:cNvCxnSpPr/>
          <p:nvPr/>
        </p:nvCxnSpPr>
        <p:spPr>
          <a:xfrm>
            <a:off x="4327500" y="3038175"/>
            <a:ext cx="4890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125" y="1764552"/>
            <a:ext cx="807200" cy="80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/>
          <p:nvPr/>
        </p:nvSpPr>
        <p:spPr>
          <a:xfrm>
            <a:off x="2192581" y="1021200"/>
            <a:ext cx="1759500" cy="3306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Source Sans Pro"/>
                <a:ea typeface="Source Sans Pro"/>
                <a:cs typeface="Source Sans Pro"/>
                <a:sym typeface="Source Sans Pro"/>
              </a:rPr>
              <a:t>Motion tracking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8" name="Google Shape;128;p23"/>
          <p:cNvSpPr/>
          <p:nvPr/>
        </p:nvSpPr>
        <p:spPr>
          <a:xfrm>
            <a:off x="5213691" y="1021200"/>
            <a:ext cx="1759500" cy="33066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Source Sans Pro"/>
                <a:ea typeface="Source Sans Pro"/>
                <a:cs typeface="Source Sans Pro"/>
                <a:sym typeface="Source Sans Pro"/>
              </a:rPr>
              <a:t>Convolutional Neural Network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29" name="Google Shape;129;p23"/>
          <p:cNvCxnSpPr/>
          <p:nvPr/>
        </p:nvCxnSpPr>
        <p:spPr>
          <a:xfrm>
            <a:off x="4117988" y="2674525"/>
            <a:ext cx="9297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0" name="Google Shape;1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33">
            <a:off x="4463284" y="2111475"/>
            <a:ext cx="239137" cy="4379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23"/>
          <p:cNvCxnSpPr/>
          <p:nvPr/>
        </p:nvCxnSpPr>
        <p:spPr>
          <a:xfrm>
            <a:off x="1075213" y="2674525"/>
            <a:ext cx="9297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23"/>
          <p:cNvCxnSpPr/>
          <p:nvPr/>
        </p:nvCxnSpPr>
        <p:spPr>
          <a:xfrm>
            <a:off x="7139075" y="2674525"/>
            <a:ext cx="9297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23"/>
          <p:cNvSpPr txBox="1"/>
          <p:nvPr/>
        </p:nvSpPr>
        <p:spPr>
          <a:xfrm>
            <a:off x="8234650" y="2363850"/>
            <a:ext cx="586800" cy="6213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3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300650" y="2419975"/>
            <a:ext cx="630300" cy="621300"/>
          </a:xfrm>
          <a:prstGeom prst="rect">
            <a:avLst/>
          </a:prstGeom>
          <a:noFill/>
          <a:ln cap="flat" cmpd="sng" w="28575">
            <a:solidFill>
              <a:srgbClr val="6AA8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Caveat"/>
                <a:ea typeface="Caveat"/>
                <a:cs typeface="Caveat"/>
                <a:sym typeface="Caveat"/>
              </a:rPr>
              <a:t> </a:t>
            </a:r>
            <a:r>
              <a:rPr b="1" lang="en" sz="3000">
                <a:latin typeface="Caveat"/>
                <a:ea typeface="Caveat"/>
                <a:cs typeface="Caveat"/>
                <a:sym typeface="Caveat"/>
              </a:rPr>
              <a:t>5</a:t>
            </a:r>
            <a:endParaRPr b="1" sz="3000"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8005900" y="3106725"/>
            <a:ext cx="1044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Source Sans Pro"/>
                <a:ea typeface="Source Sans Pro"/>
                <a:cs typeface="Source Sans Pro"/>
                <a:sym typeface="Source Sans Pro"/>
              </a:rPr>
              <a:t>Identify the character written</a:t>
            </a:r>
            <a:endParaRPr i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93650" y="3189975"/>
            <a:ext cx="10443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Source Sans Pro"/>
                <a:ea typeface="Source Sans Pro"/>
                <a:cs typeface="Source Sans Pro"/>
                <a:sym typeface="Source Sans Pro"/>
              </a:rPr>
              <a:t>Write character</a:t>
            </a:r>
            <a:endParaRPr i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/>
        </p:nvSpPr>
        <p:spPr>
          <a:xfrm>
            <a:off x="583800" y="2223150"/>
            <a:ext cx="79764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Future </a:t>
            </a:r>
            <a:r>
              <a:rPr lang="en" sz="4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</a:t>
            </a:r>
            <a:r>
              <a:rPr lang="en" sz="4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 </a:t>
            </a:r>
            <a:endParaRPr sz="4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142" name="Google Shape;142;p24"/>
          <p:cNvCxnSpPr/>
          <p:nvPr/>
        </p:nvCxnSpPr>
        <p:spPr>
          <a:xfrm>
            <a:off x="4327500" y="3038175"/>
            <a:ext cx="489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226675" y="1763475"/>
            <a:ext cx="26130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Thinner Body</a:t>
            </a:r>
            <a:endParaRPr sz="1800"/>
          </a:p>
        </p:txBody>
      </p:sp>
      <p:sp>
        <p:nvSpPr>
          <p:cNvPr id="148" name="Google Shape;148;p25"/>
          <p:cNvSpPr txBox="1"/>
          <p:nvPr/>
        </p:nvSpPr>
        <p:spPr>
          <a:xfrm>
            <a:off x="6344700" y="1763475"/>
            <a:ext cx="25506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Alphabet</a:t>
            </a:r>
            <a:r>
              <a:rPr b="1" lang="en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Capability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9" name="Google Shape;149;p25"/>
          <p:cNvPicPr preferRelativeResize="0"/>
          <p:nvPr/>
        </p:nvPicPr>
        <p:blipFill rotWithShape="1">
          <a:blip r:embed="rId3">
            <a:alphaModFix/>
          </a:blip>
          <a:srcRect b="18415" l="0" r="0" t="15673"/>
          <a:stretch/>
        </p:blipFill>
        <p:spPr>
          <a:xfrm>
            <a:off x="571725" y="2571750"/>
            <a:ext cx="1922900" cy="136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/>
        </p:nvSpPr>
        <p:spPr>
          <a:xfrm>
            <a:off x="6971700" y="2682625"/>
            <a:ext cx="12966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Aa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51" name="Google Shape;151;p25"/>
          <p:cNvCxnSpPr/>
          <p:nvPr/>
        </p:nvCxnSpPr>
        <p:spPr>
          <a:xfrm>
            <a:off x="2860800" y="1692725"/>
            <a:ext cx="0" cy="20937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291850"/>
            <a:ext cx="83409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Improvements</a:t>
            </a:r>
            <a:endParaRPr b="0" sz="30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153" name="Google Shape;153;p25"/>
          <p:cNvCxnSpPr/>
          <p:nvPr/>
        </p:nvCxnSpPr>
        <p:spPr>
          <a:xfrm>
            <a:off x="416575" y="994700"/>
            <a:ext cx="4890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5"/>
          <p:cNvSpPr txBox="1"/>
          <p:nvPr/>
        </p:nvSpPr>
        <p:spPr>
          <a:xfrm>
            <a:off x="3180125" y="1763475"/>
            <a:ext cx="25506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Ergonomics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55" name="Google Shape;155;p25"/>
          <p:cNvCxnSpPr/>
          <p:nvPr/>
        </p:nvCxnSpPr>
        <p:spPr>
          <a:xfrm>
            <a:off x="5985000" y="1692725"/>
            <a:ext cx="0" cy="20937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lgDash"/>
            <a:round/>
            <a:headEnd len="med" w="med" type="none"/>
            <a:tailEnd len="med" w="med" type="none"/>
          </a:ln>
        </p:spPr>
      </p:cxnSp>
      <p:pic>
        <p:nvPicPr>
          <p:cNvPr id="156" name="Google Shape;15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5530" y="2463075"/>
            <a:ext cx="631921" cy="116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/>
        </p:nvSpPr>
        <p:spPr>
          <a:xfrm>
            <a:off x="583800" y="2223150"/>
            <a:ext cx="79764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Thanks!</a:t>
            </a:r>
            <a:endParaRPr sz="4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162" name="Google Shape;162;p26"/>
          <p:cNvCxnSpPr/>
          <p:nvPr/>
        </p:nvCxnSpPr>
        <p:spPr>
          <a:xfrm>
            <a:off x="4327500" y="3038175"/>
            <a:ext cx="489000" cy="0"/>
          </a:xfrm>
          <a:prstGeom prst="straightConnector1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168000" y="21939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401550" y="2193900"/>
            <a:ext cx="8340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40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How does </a:t>
            </a:r>
            <a:r>
              <a:rPr b="0" lang="en" sz="4000">
                <a:solidFill>
                  <a:srgbClr val="F1C23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 </a:t>
            </a:r>
            <a:r>
              <a:rPr b="0" lang="en" sz="40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work?</a:t>
            </a:r>
            <a:endParaRPr b="0" sz="40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173" name="Google Shape;173;p28"/>
          <p:cNvCxnSpPr/>
          <p:nvPr/>
        </p:nvCxnSpPr>
        <p:spPr>
          <a:xfrm>
            <a:off x="4327500" y="3038175"/>
            <a:ext cx="4890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/>
        </p:nvSpPr>
        <p:spPr>
          <a:xfrm>
            <a:off x="583800" y="2223150"/>
            <a:ext cx="79764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How </a:t>
            </a:r>
            <a:r>
              <a:rPr lang="en" sz="4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Penley?</a:t>
            </a:r>
            <a:endParaRPr sz="4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179" name="Google Shape;179;p29"/>
          <p:cNvCxnSpPr/>
          <p:nvPr/>
        </p:nvCxnSpPr>
        <p:spPr>
          <a:xfrm>
            <a:off x="4327500" y="3038175"/>
            <a:ext cx="489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311700" y="162400"/>
            <a:ext cx="8340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30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Dataflow </a:t>
            </a:r>
            <a:endParaRPr b="0" sz="30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185" name="Google Shape;185;p30"/>
          <p:cNvCxnSpPr/>
          <p:nvPr/>
        </p:nvCxnSpPr>
        <p:spPr>
          <a:xfrm>
            <a:off x="416575" y="994700"/>
            <a:ext cx="4890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30"/>
          <p:cNvSpPr/>
          <p:nvPr/>
        </p:nvSpPr>
        <p:spPr>
          <a:xfrm>
            <a:off x="1078375" y="2960188"/>
            <a:ext cx="1706700" cy="755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Sans Pro"/>
                <a:ea typeface="Source Sans Pro"/>
                <a:cs typeface="Source Sans Pro"/>
                <a:sym typeface="Source Sans Pro"/>
              </a:rPr>
              <a:t>Arduino Nano</a:t>
            </a:r>
            <a:endParaRPr b="1"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7" name="Google Shape;187;p30"/>
          <p:cNvSpPr/>
          <p:nvPr/>
        </p:nvSpPr>
        <p:spPr>
          <a:xfrm>
            <a:off x="1078375" y="4144975"/>
            <a:ext cx="1706700" cy="755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Sans Pro"/>
                <a:ea typeface="Source Sans Pro"/>
                <a:cs typeface="Source Sans Pro"/>
                <a:sym typeface="Source Sans Pro"/>
              </a:rPr>
              <a:t>Bluetooth</a:t>
            </a:r>
            <a:endParaRPr b="1"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8" name="Google Shape;188;p30"/>
          <p:cNvSpPr/>
          <p:nvPr/>
        </p:nvSpPr>
        <p:spPr>
          <a:xfrm>
            <a:off x="1078375" y="1775425"/>
            <a:ext cx="1706700" cy="755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Sans Pro"/>
                <a:ea typeface="Source Sans Pro"/>
                <a:cs typeface="Source Sans Pro"/>
                <a:sym typeface="Source Sans Pro"/>
              </a:rPr>
              <a:t>6DOF IMU</a:t>
            </a:r>
            <a:endParaRPr b="1"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9" name="Google Shape;189;p30"/>
          <p:cNvSpPr/>
          <p:nvPr/>
        </p:nvSpPr>
        <p:spPr>
          <a:xfrm>
            <a:off x="6358925" y="2960200"/>
            <a:ext cx="1706700" cy="755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Sans Pro"/>
                <a:ea typeface="Source Sans Pro"/>
                <a:cs typeface="Source Sans Pro"/>
                <a:sym typeface="Source Sans Pro"/>
              </a:rPr>
              <a:t>CNN</a:t>
            </a:r>
            <a:endParaRPr b="1"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0" name="Google Shape;190;p30"/>
          <p:cNvSpPr/>
          <p:nvPr/>
        </p:nvSpPr>
        <p:spPr>
          <a:xfrm rot="-2331628">
            <a:off x="2823841" y="2982403"/>
            <a:ext cx="3411559" cy="71131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2E9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Sans Pro"/>
                <a:ea typeface="Source Sans Pro"/>
                <a:cs typeface="Source Sans Pro"/>
                <a:sym typeface="Source Sans Pro"/>
              </a:rPr>
              <a:t>Serial Data</a:t>
            </a:r>
            <a:endParaRPr b="1"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1" name="Google Shape;191;p30"/>
          <p:cNvSpPr/>
          <p:nvPr/>
        </p:nvSpPr>
        <p:spPr>
          <a:xfrm>
            <a:off x="6274175" y="1775425"/>
            <a:ext cx="1876200" cy="755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Sans Pro"/>
                <a:ea typeface="Source Sans Pro"/>
                <a:cs typeface="Source Sans Pro"/>
                <a:sym typeface="Source Sans Pro"/>
              </a:rPr>
              <a:t>Pre-Processing</a:t>
            </a:r>
            <a:endParaRPr b="1"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2" name="Google Shape;192;p30"/>
          <p:cNvSpPr/>
          <p:nvPr/>
        </p:nvSpPr>
        <p:spPr>
          <a:xfrm>
            <a:off x="6358925" y="4144975"/>
            <a:ext cx="1706700" cy="755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ource Sans Pro"/>
                <a:ea typeface="Source Sans Pro"/>
                <a:cs typeface="Source Sans Pro"/>
                <a:sym typeface="Source Sans Pro"/>
              </a:rPr>
              <a:t>Display</a:t>
            </a:r>
            <a:endParaRPr b="1"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15060" l="13408" r="17758" t="15470"/>
          <a:stretch/>
        </p:blipFill>
        <p:spPr>
          <a:xfrm>
            <a:off x="1624037" y="994700"/>
            <a:ext cx="615375" cy="6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0"/>
          <p:cNvPicPr preferRelativeResize="0"/>
          <p:nvPr/>
        </p:nvPicPr>
        <p:blipFill rotWithShape="1">
          <a:blip r:embed="rId4">
            <a:alphaModFix/>
          </a:blip>
          <a:srcRect b="31180" l="18127" r="16573" t="21252"/>
          <a:stretch/>
        </p:blipFill>
        <p:spPr>
          <a:xfrm>
            <a:off x="6731371" y="860025"/>
            <a:ext cx="961806" cy="7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0"/>
          <p:cNvSpPr/>
          <p:nvPr/>
        </p:nvSpPr>
        <p:spPr>
          <a:xfrm>
            <a:off x="1813572" y="2636032"/>
            <a:ext cx="290400" cy="246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28575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0"/>
          <p:cNvSpPr/>
          <p:nvPr/>
        </p:nvSpPr>
        <p:spPr>
          <a:xfrm>
            <a:off x="1801961" y="3820400"/>
            <a:ext cx="290400" cy="246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28575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0"/>
          <p:cNvSpPr/>
          <p:nvPr/>
        </p:nvSpPr>
        <p:spPr>
          <a:xfrm>
            <a:off x="7071372" y="2636032"/>
            <a:ext cx="290400" cy="246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28575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0"/>
          <p:cNvSpPr/>
          <p:nvPr/>
        </p:nvSpPr>
        <p:spPr>
          <a:xfrm>
            <a:off x="7059761" y="3820400"/>
            <a:ext cx="290400" cy="246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28575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298112">
            <a:off x="3972205" y="2773354"/>
            <a:ext cx="255255" cy="467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title"/>
          </p:nvPr>
        </p:nvSpPr>
        <p:spPr>
          <a:xfrm>
            <a:off x="311700" y="162400"/>
            <a:ext cx="8340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30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Software</a:t>
            </a:r>
            <a:endParaRPr b="0" sz="30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205" name="Google Shape;205;p31"/>
          <p:cNvCxnSpPr/>
          <p:nvPr/>
        </p:nvCxnSpPr>
        <p:spPr>
          <a:xfrm>
            <a:off x="416575" y="994700"/>
            <a:ext cx="4890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31"/>
          <p:cNvSpPr txBox="1"/>
          <p:nvPr/>
        </p:nvSpPr>
        <p:spPr>
          <a:xfrm>
            <a:off x="4013550" y="1031875"/>
            <a:ext cx="1116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Source Sans Pro"/>
                <a:ea typeface="Source Sans Pro"/>
                <a:cs typeface="Source Sans Pro"/>
                <a:sym typeface="Source Sans Pro"/>
              </a:rPr>
              <a:t>CNN</a:t>
            </a:r>
            <a:endParaRPr b="1"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862050" y="1031875"/>
            <a:ext cx="1116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Source Sans Pro"/>
                <a:ea typeface="Source Sans Pro"/>
                <a:cs typeface="Source Sans Pro"/>
                <a:sym typeface="Source Sans Pro"/>
              </a:rPr>
              <a:t>Arduino</a:t>
            </a:r>
            <a:endParaRPr b="1"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8" name="Google Shape;208;p31"/>
          <p:cNvSpPr txBox="1"/>
          <p:nvPr/>
        </p:nvSpPr>
        <p:spPr>
          <a:xfrm>
            <a:off x="7064550" y="1031875"/>
            <a:ext cx="1116900" cy="3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Source Sans Pro"/>
                <a:ea typeface="Source Sans Pro"/>
                <a:cs typeface="Source Sans Pro"/>
                <a:sym typeface="Source Sans Pro"/>
              </a:rPr>
              <a:t>GUI</a:t>
            </a:r>
            <a:endParaRPr b="1"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31"/>
          <p:cNvSpPr/>
          <p:nvPr/>
        </p:nvSpPr>
        <p:spPr>
          <a:xfrm>
            <a:off x="207150" y="1530850"/>
            <a:ext cx="2639700" cy="3259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1"/>
          <p:cNvSpPr/>
          <p:nvPr/>
        </p:nvSpPr>
        <p:spPr>
          <a:xfrm>
            <a:off x="3255150" y="1530775"/>
            <a:ext cx="2639700" cy="3259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1"/>
          <p:cNvSpPr/>
          <p:nvPr/>
        </p:nvSpPr>
        <p:spPr>
          <a:xfrm>
            <a:off x="6303150" y="1530775"/>
            <a:ext cx="2639700" cy="3259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1"/>
          <p:cNvSpPr txBox="1"/>
          <p:nvPr/>
        </p:nvSpPr>
        <p:spPr>
          <a:xfrm>
            <a:off x="207175" y="1655675"/>
            <a:ext cx="2639700" cy="31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Interrupt service routine with button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Reads accelerometer and gyroscope values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Sends data to the bluetooth module until button is released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3" name="Google Shape;213;p31"/>
          <p:cNvSpPr txBox="1"/>
          <p:nvPr/>
        </p:nvSpPr>
        <p:spPr>
          <a:xfrm>
            <a:off x="3255150" y="1655575"/>
            <a:ext cx="2639700" cy="31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Keras and Tensorflow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Created our own dataset with 1100 samples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4" name="Google Shape;214;p31"/>
          <p:cNvSpPr txBox="1"/>
          <p:nvPr/>
        </p:nvSpPr>
        <p:spPr>
          <a:xfrm>
            <a:off x="6303150" y="1655575"/>
            <a:ext cx="2639700" cy="31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OpenCV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CAD?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Buttons?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urce Sans Pro"/>
              <a:buChar char="●"/>
            </a:pPr>
            <a:r>
              <a:rPr lang="en" sz="1600">
                <a:latin typeface="Source Sans Pro"/>
                <a:ea typeface="Source Sans Pro"/>
                <a:cs typeface="Source Sans Pro"/>
                <a:sym typeface="Source Sans Pro"/>
              </a:rPr>
              <a:t>LED indicator?</a:t>
            </a:r>
            <a:endParaRPr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645300" y="526350"/>
            <a:ext cx="78534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4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</a:t>
            </a:r>
            <a:r>
              <a:rPr b="0" lang="en" sz="4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 </a:t>
            </a:r>
            <a:r>
              <a:rPr b="0" lang="en" sz="400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makes note-taking easier</a:t>
            </a:r>
            <a:endParaRPr b="0" sz="400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 txBox="1"/>
          <p:nvPr>
            <p:ph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14%</a:t>
            </a:r>
            <a:endParaRPr/>
          </a:p>
        </p:txBody>
      </p:sp>
      <p:sp>
        <p:nvSpPr>
          <p:cNvPr id="220" name="Google Shape;220;p32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all trees cut down each year are for paper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>
            <p:ph type="title"/>
          </p:nvPr>
        </p:nvSpPr>
        <p:spPr>
          <a:xfrm>
            <a:off x="364825" y="727250"/>
            <a:ext cx="8520600" cy="138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50% higher scores</a:t>
            </a:r>
            <a:endParaRPr sz="8000"/>
          </a:p>
        </p:txBody>
      </p:sp>
      <p:sp>
        <p:nvSpPr>
          <p:cNvPr id="232" name="Google Shape;232;p34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Students using the </a:t>
            </a:r>
            <a:r>
              <a:rPr lang="en" sz="2000">
                <a:solidFill>
                  <a:srgbClr val="FFD966"/>
                </a:solidFill>
              </a:rPr>
              <a:t>Penley</a:t>
            </a:r>
            <a:r>
              <a:rPr lang="en" sz="2000"/>
              <a:t> score 50% higher on exams than regular students.</a:t>
            </a:r>
            <a:endParaRPr sz="2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Fake news...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346650" y="4346350"/>
            <a:ext cx="84507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 </a:t>
            </a: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will transcribe your notes</a:t>
            </a:r>
            <a:endParaRPr sz="3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413" y="241250"/>
            <a:ext cx="7287175" cy="41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583800" y="2223150"/>
            <a:ext cx="7976400" cy="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Why </a:t>
            </a:r>
            <a:r>
              <a:rPr lang="en" sz="4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Penley?</a:t>
            </a:r>
            <a:endParaRPr sz="4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78" name="Google Shape;78;p16"/>
          <p:cNvCxnSpPr/>
          <p:nvPr/>
        </p:nvCxnSpPr>
        <p:spPr>
          <a:xfrm>
            <a:off x="4327500" y="3038175"/>
            <a:ext cx="4890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346650" y="3876475"/>
            <a:ext cx="8450700" cy="11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With </a:t>
            </a:r>
            <a:r>
              <a:rPr lang="en" sz="3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</a:t>
            </a: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, you have access to both written &amp; transcribed notes</a:t>
            </a:r>
            <a:endParaRPr sz="3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44143" l="0" r="0" t="0"/>
          <a:stretch/>
        </p:blipFill>
        <p:spPr>
          <a:xfrm>
            <a:off x="4795900" y="802600"/>
            <a:ext cx="3849954" cy="260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 rotWithShape="1">
          <a:blip r:embed="rId4">
            <a:alphaModFix/>
          </a:blip>
          <a:srcRect b="38249" l="7080" r="0" t="15047"/>
          <a:stretch/>
        </p:blipFill>
        <p:spPr>
          <a:xfrm>
            <a:off x="498150" y="802600"/>
            <a:ext cx="3888879" cy="260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346650" y="3876475"/>
            <a:ext cx="8450700" cy="11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With </a:t>
            </a:r>
            <a:r>
              <a:rPr lang="en" sz="3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</a:t>
            </a: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, others can easily read your transcribed notes</a:t>
            </a:r>
            <a:endParaRPr sz="3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7412" y="363950"/>
            <a:ext cx="4549176" cy="341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346650" y="3900775"/>
            <a:ext cx="8450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Unlike competitors …</a:t>
            </a:r>
            <a:endParaRPr sz="3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 </a:t>
            </a: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can write on any surface</a:t>
            </a:r>
            <a:endParaRPr sz="3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550" y="401850"/>
            <a:ext cx="1866850" cy="3319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4">
            <a:alphaModFix/>
          </a:blip>
          <a:srcRect b="0" l="0" r="9641" t="0"/>
          <a:stretch/>
        </p:blipFill>
        <p:spPr>
          <a:xfrm>
            <a:off x="3378050" y="695275"/>
            <a:ext cx="4712400" cy="293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/>
        </p:nvSpPr>
        <p:spPr>
          <a:xfrm>
            <a:off x="346650" y="4185575"/>
            <a:ext cx="84507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 </a:t>
            </a: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is modular</a:t>
            </a:r>
            <a:endParaRPr sz="3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2925" y="1494150"/>
            <a:ext cx="655899" cy="1280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9825" y="526425"/>
            <a:ext cx="855725" cy="134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41700" y="3033124"/>
            <a:ext cx="1380828" cy="77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/>
          <p:nvPr/>
        </p:nvSpPr>
        <p:spPr>
          <a:xfrm>
            <a:off x="4034238" y="906138"/>
            <a:ext cx="722400" cy="26925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83477" y="875247"/>
            <a:ext cx="2065724" cy="2754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/>
        </p:nvSpPr>
        <p:spPr>
          <a:xfrm>
            <a:off x="346650" y="4030225"/>
            <a:ext cx="84507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You can customize your </a:t>
            </a:r>
            <a:r>
              <a:rPr lang="en" sz="3000">
                <a:solidFill>
                  <a:srgbClr val="FFD966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Penley </a:t>
            </a:r>
            <a:r>
              <a:rPr lang="en" sz="3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cap!</a:t>
            </a:r>
            <a:endParaRPr sz="3000">
              <a:solidFill>
                <a:srgbClr val="FFFFFF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/>
          </a:blip>
          <a:srcRect b="5044" l="0" r="0" t="5044"/>
          <a:stretch/>
        </p:blipFill>
        <p:spPr>
          <a:xfrm>
            <a:off x="5186550" y="621175"/>
            <a:ext cx="2496501" cy="2992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3825" y="621168"/>
            <a:ext cx="3437826" cy="2992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